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6" r:id="rId2"/>
  </p:sldMasterIdLst>
  <p:notesMasterIdLst>
    <p:notesMasterId r:id="rId18"/>
  </p:notesMasterIdLst>
  <p:handoutMasterIdLst>
    <p:handoutMasterId r:id="rId19"/>
  </p:handoutMasterIdLst>
  <p:sldIdLst>
    <p:sldId id="259" r:id="rId3"/>
    <p:sldId id="270" r:id="rId4"/>
    <p:sldId id="272" r:id="rId5"/>
    <p:sldId id="306" r:id="rId6"/>
    <p:sldId id="273" r:id="rId7"/>
    <p:sldId id="297" r:id="rId8"/>
    <p:sldId id="303" r:id="rId9"/>
    <p:sldId id="334" r:id="rId10"/>
    <p:sldId id="747" r:id="rId11"/>
    <p:sldId id="301" r:id="rId12"/>
    <p:sldId id="290" r:id="rId13"/>
    <p:sldId id="293" r:id="rId14"/>
    <p:sldId id="302" r:id="rId15"/>
    <p:sldId id="280" r:id="rId16"/>
    <p:sldId id="289" r:id="rId1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D4DA"/>
    <a:srgbClr val="D11E3C"/>
    <a:srgbClr val="CF5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0278" autoAdjust="0"/>
  </p:normalViewPr>
  <p:slideViewPr>
    <p:cSldViewPr snapToGrid="0" snapToObjects="1">
      <p:cViewPr varScale="1">
        <p:scale>
          <a:sx n="74" d="100"/>
          <a:sy n="74" d="100"/>
        </p:scale>
        <p:origin x="293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138900000000005E-2"/>
          <c:y val="8.3277900000000057E-2"/>
          <c:w val="0.96686099999999997"/>
          <c:h val="0.7975619999999995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Series1</c:v>
                </c:pt>
              </c:strCache>
            </c:strRef>
          </c:tx>
          <c:spPr>
            <a:ln w="28575" cap="rnd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2.0879211774630365E-2"/>
                  <c:y val="-7.18638118169559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BE-444A-8C65-FFF0F219C34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All Men</c:v>
                </c:pt>
                <c:pt idx="1">
                  <c:v>Aware</c:v>
                </c:pt>
                <c:pt idx="2">
                  <c:v>Interest</c:v>
                </c:pt>
                <c:pt idx="3">
                  <c:v>Intention</c:v>
                </c:pt>
                <c:pt idx="4">
                  <c:v>Circumcised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0.68400000000000016</c:v>
                </c:pt>
                <c:pt idx="2">
                  <c:v>0.65996999999999995</c:v>
                </c:pt>
                <c:pt idx="3">
                  <c:v>0.64194700000000071</c:v>
                </c:pt>
                <c:pt idx="4">
                  <c:v>0.11300000000000002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BE-444A-8C65-FFF0F219C3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7247488"/>
        <c:axId val="87257472"/>
      </c:lineChart>
      <c:catAx>
        <c:axId val="87247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noFill/>
          <a:ln w="12700" cap="flat" cmpd="sng" algn="ctr">
            <a:solidFill>
              <a:srgbClr val="888888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rgbClr val="FFFFFF"/>
                </a:solidFill>
                <a:latin typeface="Arial"/>
                <a:ea typeface="+mn-ea"/>
                <a:cs typeface="+mn-cs"/>
              </a:defRPr>
            </a:pPr>
            <a:endParaRPr lang="en-US"/>
          </a:p>
        </c:txPr>
        <c:crossAx val="87257472"/>
        <c:crosses val="autoZero"/>
        <c:auto val="1"/>
        <c:lblAlgn val="ctr"/>
        <c:lblOffset val="100"/>
        <c:noMultiLvlLbl val="1"/>
      </c:catAx>
      <c:valAx>
        <c:axId val="87257472"/>
        <c:scaling>
          <c:orientation val="minMax"/>
          <c:max val="1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 w="12700" cap="flat" cmpd="sng" algn="ctr">
            <a:solidFill>
              <a:srgbClr val="888888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rgbClr val="FFFFFF"/>
                </a:solidFill>
                <a:latin typeface="Arial"/>
                <a:ea typeface="+mn-ea"/>
                <a:cs typeface="+mn-cs"/>
              </a:defRPr>
            </a:pPr>
            <a:endParaRPr lang="en-US"/>
          </a:p>
        </c:txPr>
        <c:crossAx val="87247488"/>
        <c:crosses val="autoZero"/>
        <c:crossBetween val="between"/>
        <c:majorUnit val="0.2"/>
        <c:minorUnit val="0.1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C7C7E52-D191-46FD-BDCA-BEA274C50A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C20BD6-A220-46C2-B500-4FF7D87A7E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94DB9-DAD7-4C09-8E62-9C36DC2D103C}" type="datetimeFigureOut">
              <a:rPr lang="en-US" smtClean="0"/>
              <a:pPr/>
              <a:t>7/23/2019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1FD51C-C5CA-46DA-8130-671BC6FDA6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F8C135-0DB8-4DCE-AD85-FA4E0CCF48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2AB2D-1509-4479-A8D2-C5E19677FA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348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B9FFE-8907-954C-B5B7-76AAD1852695}" type="datetimeFigureOut">
              <a:rPr lang="en-US" smtClean="0"/>
              <a:pPr/>
              <a:t>7/23/2019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1BE51-72D7-0944-A8DF-7B4CB664B6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860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1BE51-72D7-0944-A8DF-7B4CB664B64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4ac410c9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4ac410c95_0_6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8152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W" alt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619E771-5195-4BC4-BC84-E19F08A299FB}" type="slidenum">
              <a:rPr lang="en-ZW" altLang="en-US" smtClean="0"/>
              <a:pPr/>
              <a:t>7</a:t>
            </a:fld>
            <a:endParaRPr lang="en-ZW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1BE51-72D7-0944-A8DF-7B4CB664B64B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ADF9926-5788-48E9-BEF4-948A9307D555}" type="slidenum">
              <a:rPr lang="en-GB" altLang="en-US"/>
              <a:pPr/>
              <a:t>13</a:t>
            </a:fld>
            <a:endParaRPr lang="en-GB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FD1F45-BF60-4A33-AB72-4B8A13CB81B6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14CDB-582B-3745-B6C0-C4F89544E151}" type="datetimeFigureOut">
              <a:rPr lang="en-US" smtClean="0"/>
              <a:pPr/>
              <a:t>7/23/2019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D858-F121-6D41-9A6F-D2199FE03D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8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14CDB-582B-3745-B6C0-C4F89544E151}" type="datetimeFigureOut">
              <a:rPr lang="en-US" smtClean="0"/>
              <a:pPr/>
              <a:t>7/23/2019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D858-F121-6D41-9A6F-D2199FE03D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082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14CDB-582B-3745-B6C0-C4F89544E151}" type="datetimeFigureOut">
              <a:rPr lang="en-US" smtClean="0"/>
              <a:pPr/>
              <a:t>7/23/2019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D858-F121-6D41-9A6F-D2199FE03D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02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8ED4D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" pitchFamily="27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590800"/>
            <a:ext cx="12192000" cy="762000"/>
          </a:xfrm>
        </p:spPr>
        <p:txBody>
          <a:bodyPr/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divider text</a:t>
            </a:r>
          </a:p>
        </p:txBody>
      </p:sp>
    </p:spTree>
    <p:extLst>
      <p:ext uri="{BB962C8B-B14F-4D97-AF65-F5344CB8AC3E}">
        <p14:creationId xmlns:p14="http://schemas.microsoft.com/office/powerpoint/2010/main" val="1666190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14CDB-582B-3745-B6C0-C4F89544E151}" type="datetimeFigureOut">
              <a:rPr lang="en-US" smtClean="0"/>
              <a:pPr/>
              <a:t>7/23/2019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D858-F121-6D41-9A6F-D2199FE03D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8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7/23/2019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+ Copy - light">
  <p:cSld name="Headline + Copy - light">
    <p:bg>
      <p:bgPr>
        <a:solidFill>
          <a:srgbClr val="FFFFF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80749" cy="685167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489167" y="569167"/>
            <a:ext cx="11477600" cy="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/>
            </a:lvl9pPr>
          </a:lstStyle>
          <a:p>
            <a:endParaRPr dirty="0"/>
          </a:p>
        </p:txBody>
      </p:sp>
      <p:sp>
        <p:nvSpPr>
          <p:cNvPr id="46" name="Google Shape;46;p8"/>
          <p:cNvSpPr txBox="1">
            <a:spLocks noGrp="1"/>
          </p:cNvSpPr>
          <p:nvPr>
            <p:ph type="subTitle" idx="1"/>
          </p:nvPr>
        </p:nvSpPr>
        <p:spPr>
          <a:xfrm>
            <a:off x="489167" y="1460067"/>
            <a:ext cx="9398248" cy="6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182875" bIns="1828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2667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2667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2667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2667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2667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2667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2667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2667"/>
              </a:spcBef>
              <a:spcAft>
                <a:spcPts val="2667"/>
              </a:spcAft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489167" y="2317333"/>
            <a:ext cx="9398248" cy="378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182875" bIns="182875" anchor="t" anchorCtr="0">
            <a:normAutofit/>
          </a:bodyPr>
          <a:lstStyle>
            <a:lvl1pPr marL="609585" lvl="0" indent="-423323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Tx/>
              <a:buBlip>
                <a:blip r:embed="rId3"/>
              </a:buBlip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219170" lvl="1" indent="-423323">
              <a:lnSpc>
                <a:spcPct val="113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lnSpc>
                <a:spcPct val="113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lnSpc>
                <a:spcPct val="113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lnSpc>
                <a:spcPct val="113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lnSpc>
                <a:spcPct val="113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lnSpc>
                <a:spcPct val="113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lnSpc>
                <a:spcPct val="113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lnSpc>
                <a:spcPct val="113000"/>
              </a:lnSpc>
              <a:spcBef>
                <a:spcPts val="1333"/>
              </a:spcBef>
              <a:spcAft>
                <a:spcPts val="13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9121951" y="6292089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b="0" i="0" u="none" strike="noStrike" cap="none">
                <a:solidFill>
                  <a:srgbClr val="CCCCC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b="0" i="0" u="none" strike="noStrike" cap="none">
                <a:solidFill>
                  <a:srgbClr val="CCCCC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b="0" i="0" u="none" strike="noStrike" cap="none">
                <a:solidFill>
                  <a:srgbClr val="CCCCC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b="0" i="0" u="none" strike="noStrike" cap="none">
                <a:solidFill>
                  <a:srgbClr val="CCCCC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b="0" i="0" u="none" strike="noStrike" cap="none">
                <a:solidFill>
                  <a:srgbClr val="CCCCC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b="0" i="0" u="none" strike="noStrike" cap="none">
                <a:solidFill>
                  <a:srgbClr val="CCCCC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b="0" i="0" u="none" strike="noStrike" cap="none">
                <a:solidFill>
                  <a:srgbClr val="CCCCC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b="0" i="0" u="none" strike="noStrike" cap="none">
                <a:solidFill>
                  <a:srgbClr val="CCCCC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b="0" i="0" u="none" strike="noStrike" cap="none">
                <a:solidFill>
                  <a:srgbClr val="CCCCC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774372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990600"/>
            <a:ext cx="97536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 flipV="1">
            <a:off x="5684125" y="6417409"/>
            <a:ext cx="2890107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27" charset="0"/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8808186" y="6257706"/>
            <a:ext cx="1685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rgbClr val="EF861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219200" y="1905000"/>
            <a:ext cx="999066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96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14CDB-582B-3745-B6C0-C4F89544E151}" type="datetimeFigureOut">
              <a:rPr lang="en-US" smtClean="0"/>
              <a:pPr/>
              <a:t>7/23/2019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D858-F121-6D41-9A6F-D2199FE03D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423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14CDB-582B-3745-B6C0-C4F89544E151}" type="datetimeFigureOut">
              <a:rPr lang="en-US" smtClean="0"/>
              <a:pPr/>
              <a:t>7/23/2019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D858-F121-6D41-9A6F-D2199FE03D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27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14CDB-582B-3745-B6C0-C4F89544E151}" type="datetimeFigureOut">
              <a:rPr lang="en-US" smtClean="0"/>
              <a:pPr/>
              <a:t>7/23/2019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D858-F121-6D41-9A6F-D2199FE03D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48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14CDB-582B-3745-B6C0-C4F89544E151}" type="datetimeFigureOut">
              <a:rPr lang="en-US" smtClean="0"/>
              <a:pPr/>
              <a:t>7/23/2019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D858-F121-6D41-9A6F-D2199FE03D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174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14CDB-582B-3745-B6C0-C4F89544E151}" type="datetimeFigureOut">
              <a:rPr lang="en-US" smtClean="0"/>
              <a:pPr/>
              <a:t>7/23/2019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D858-F121-6D41-9A6F-D2199FE03D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252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14CDB-582B-3745-B6C0-C4F89544E151}" type="datetimeFigureOut">
              <a:rPr lang="en-US" smtClean="0"/>
              <a:pPr/>
              <a:t>7/23/2019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D858-F121-6D41-9A6F-D2199FE03D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915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14CDB-582B-3745-B6C0-C4F89544E151}" type="datetimeFigureOut">
              <a:rPr lang="en-US" smtClean="0"/>
              <a:pPr/>
              <a:t>7/23/2019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D858-F121-6D41-9A6F-D2199FE03D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66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14CDB-582B-3745-B6C0-C4F89544E151}" type="datetimeFigureOut">
              <a:rPr lang="en-US" smtClean="0"/>
              <a:pPr/>
              <a:t>7/23/2019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ED858-F121-6D41-9A6F-D2199FE03D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82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7/23/2019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9" y="171096"/>
            <a:ext cx="12203769" cy="3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0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jpe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8DD4D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1"/>
          <a:stretch/>
        </p:blipFill>
        <p:spPr>
          <a:xfrm>
            <a:off x="-63293" y="465045"/>
            <a:ext cx="3204258" cy="2203955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123370" y="2809467"/>
            <a:ext cx="7886700" cy="934655"/>
          </a:xfrm>
        </p:spPr>
        <p:txBody>
          <a:bodyPr>
            <a:normAutofit/>
          </a:bodyPr>
          <a:lstStyle/>
          <a:p>
            <a:pPr algn="ctr"/>
            <a:br>
              <a:rPr lang="fr-FR" sz="3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HIV</a:t>
            </a:r>
            <a:r>
              <a:rPr lang="fr-F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8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ELF-</a:t>
            </a:r>
            <a:r>
              <a:rPr lang="fr-FR" sz="28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ESTING </a:t>
            </a:r>
            <a:r>
              <a:rPr lang="fr-FR" sz="28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fr-FR" sz="28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ICA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 descr="291663LOGO-1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01"/>
          <a:stretch/>
        </p:blipFill>
        <p:spPr bwMode="auto">
          <a:xfrm>
            <a:off x="86323" y="3646390"/>
            <a:ext cx="1518800" cy="1357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8DD4D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r="6615"/>
          <a:stretch/>
        </p:blipFill>
        <p:spPr>
          <a:xfrm>
            <a:off x="5989675" y="375803"/>
            <a:ext cx="3075649" cy="2303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6" t="11514"/>
          <a:stretch/>
        </p:blipFill>
        <p:spPr>
          <a:xfrm>
            <a:off x="2879438" y="366921"/>
            <a:ext cx="3162158" cy="23141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/>
          <a:stretch/>
        </p:blipFill>
        <p:spPr>
          <a:xfrm>
            <a:off x="9065324" y="384111"/>
            <a:ext cx="3126676" cy="2292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60" y="169211"/>
            <a:ext cx="12250560" cy="3592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9964" y="2550466"/>
            <a:ext cx="12221963" cy="237067"/>
          </a:xfrm>
          <a:prstGeom prst="rect">
            <a:avLst/>
          </a:prstGeom>
          <a:solidFill>
            <a:srgbClr val="D11E3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391F7E3C-CFDA-4778-B37E-84C318F9F7B7}"/>
              </a:ext>
            </a:extLst>
          </p:cNvPr>
          <p:cNvSpPr txBox="1">
            <a:spLocks/>
          </p:cNvSpPr>
          <p:nvPr/>
        </p:nvSpPr>
        <p:spPr>
          <a:xfrm>
            <a:off x="1538836" y="3886561"/>
            <a:ext cx="10573555" cy="11173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845B2E9D-DB00-4F9B-9788-CF849220C905}"/>
              </a:ext>
            </a:extLst>
          </p:cNvPr>
          <p:cNvSpPr txBox="1">
            <a:spLocks/>
          </p:cNvSpPr>
          <p:nvPr/>
        </p:nvSpPr>
        <p:spPr>
          <a:xfrm>
            <a:off x="1605123" y="5230733"/>
            <a:ext cx="9775065" cy="1732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8D9128-EC10-4901-8C68-BAECBED0D5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4427" y="6021517"/>
            <a:ext cx="1957964" cy="797689"/>
          </a:xfrm>
          <a:prstGeom prst="rect">
            <a:avLst/>
          </a:prstGeom>
        </p:spPr>
      </p:pic>
      <p:sp>
        <p:nvSpPr>
          <p:cNvPr id="22" name="Subtitle 4">
            <a:extLst>
              <a:ext uri="{FF2B5EF4-FFF2-40B4-BE49-F238E27FC236}">
                <a16:creationId xmlns:a16="http://schemas.microsoft.com/office/drawing/2014/main" id="{C696F055-0BAB-4041-B937-E407839EC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8751" y="4254720"/>
            <a:ext cx="7886700" cy="1587940"/>
          </a:xfrm>
        </p:spPr>
        <p:txBody>
          <a:bodyPr>
            <a:normAutofit/>
          </a:bodyPr>
          <a:lstStyle/>
          <a:p>
            <a:pPr algn="ctr"/>
            <a:r>
              <a:rPr lang="en-Z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HIV self-testing and its potential to increase linkage to VMMC and HIV care among men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Webster Mavhu, CeSHHAR Zimbabwe </a:t>
            </a:r>
          </a:p>
          <a:p>
            <a:pPr algn="ctr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84" descr="CeSHHAR10_Fina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151" y="6021516"/>
            <a:ext cx="1918219" cy="79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0318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Innovation: HIV self-testing within VMMC mobilization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5909" y="2006600"/>
            <a:ext cx="5334000" cy="4486275"/>
          </a:xfrm>
        </p:spPr>
        <p:txBody>
          <a:bodyPr>
            <a:normAutofit fontScale="55000" lnSpcReduction="20000"/>
          </a:bodyPr>
          <a:lstStyle/>
          <a:p>
            <a:r>
              <a:rPr lang="en-US" sz="4000" dirty="0"/>
              <a:t>Within cRCT to test innovative VMMC demand creation strategies, mobilizers offered HIVST kits to potential clients</a:t>
            </a:r>
          </a:p>
          <a:p>
            <a:pPr marL="228600" lvl="1">
              <a:spcBef>
                <a:spcPts val="1000"/>
              </a:spcBef>
            </a:pPr>
            <a:r>
              <a:rPr lang="en-US" sz="4000" dirty="0"/>
              <a:t>Follow up telephone interviews with men who were offered HIVST kits at 4 weeks after obtaining kit to explore</a:t>
            </a:r>
          </a:p>
          <a:p>
            <a:pPr marL="1028700" lvl="3" indent="-571500">
              <a:spcBef>
                <a:spcPts val="1000"/>
              </a:spcBef>
            </a:pPr>
            <a:r>
              <a:rPr lang="en-US" sz="3800" dirty="0"/>
              <a:t>uptake of HIV Testing</a:t>
            </a:r>
          </a:p>
          <a:p>
            <a:pPr marL="1028700" lvl="3" indent="-571500">
              <a:spcBef>
                <a:spcPts val="1000"/>
              </a:spcBef>
            </a:pPr>
            <a:r>
              <a:rPr lang="en-US" sz="3800" dirty="0"/>
              <a:t>linkage to ART</a:t>
            </a:r>
          </a:p>
          <a:p>
            <a:pPr marL="1028700" lvl="3" indent="-571500">
              <a:spcBef>
                <a:spcPts val="1000"/>
              </a:spcBef>
            </a:pPr>
            <a:r>
              <a:rPr lang="en-US" sz="3800" dirty="0"/>
              <a:t>linkage to VMMC</a:t>
            </a:r>
          </a:p>
          <a:p>
            <a:r>
              <a:rPr lang="en-US" sz="4000" dirty="0"/>
              <a:t>12 in-depth interviews with mobilizers</a:t>
            </a:r>
          </a:p>
          <a:p>
            <a:r>
              <a:rPr lang="en-US" sz="4000" dirty="0"/>
              <a:t>6 focus group discussions (n=4 with men; n=2 with mobilizers)</a:t>
            </a:r>
          </a:p>
          <a:p>
            <a:pPr>
              <a:buNone/>
            </a:pPr>
            <a:endParaRPr lang="en-US" sz="3800" dirty="0"/>
          </a:p>
          <a:p>
            <a:pPr>
              <a:buNone/>
            </a:pPr>
            <a:endParaRPr lang="en-US" sz="3000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9" name="Content Placeholder 8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D0E94C5-6120-4918-9C0D-D5CED913F0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15931" y="1825625"/>
            <a:ext cx="4351338" cy="435133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399"/>
            <a:ext cx="11315178" cy="845127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Results: HIV self-testing within VMMC mobilization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295400"/>
            <a:ext cx="10972800" cy="5334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dirty="0"/>
              <a:t>3,296 men reached by mobilizers offering HIVST</a:t>
            </a:r>
          </a:p>
          <a:p>
            <a:pPr lvl="1">
              <a:spcBef>
                <a:spcPts val="0"/>
              </a:spcBef>
            </a:pPr>
            <a:r>
              <a:rPr lang="en-US" sz="3000" dirty="0"/>
              <a:t>all should have been offered access to an HIVST</a:t>
            </a:r>
          </a:p>
          <a:p>
            <a:pPr lvl="1">
              <a:spcBef>
                <a:spcPts val="0"/>
              </a:spcBef>
              <a:buNone/>
            </a:pPr>
            <a:endParaRPr lang="en-US" sz="3000" dirty="0"/>
          </a:p>
          <a:p>
            <a:pPr>
              <a:spcBef>
                <a:spcPts val="0"/>
              </a:spcBef>
            </a:pPr>
            <a:r>
              <a:rPr lang="en-US" sz="3200" dirty="0"/>
              <a:t>Telephone contact details collected from all men who had access to a phone</a:t>
            </a:r>
          </a:p>
          <a:p>
            <a:pPr lvl="1">
              <a:spcBef>
                <a:spcPts val="0"/>
              </a:spcBef>
            </a:pPr>
            <a:r>
              <a:rPr lang="en-US" sz="3000" dirty="0"/>
              <a:t>many either declined or gave a false phone number</a:t>
            </a:r>
          </a:p>
          <a:p>
            <a:pPr lvl="1">
              <a:spcBef>
                <a:spcPts val="0"/>
              </a:spcBef>
              <a:buNone/>
            </a:pPr>
            <a:endParaRPr lang="en-US" sz="3000" dirty="0"/>
          </a:p>
          <a:p>
            <a:pPr>
              <a:spcBef>
                <a:spcPts val="0"/>
              </a:spcBef>
            </a:pPr>
            <a:r>
              <a:rPr lang="en-US" sz="3200" dirty="0"/>
              <a:t>283 (8.6%) contacts with men for follow up questionnaire on self-test uptake, use and linkage into VMMC/ART</a:t>
            </a:r>
          </a:p>
          <a:p>
            <a:pPr lvl="1">
              <a:buNone/>
            </a:pPr>
            <a:endParaRPr lang="en-ZW" sz="2800" dirty="0"/>
          </a:p>
          <a:p>
            <a:pPr>
              <a:buNone/>
            </a:pPr>
            <a:endParaRPr lang="en-ZW" sz="2800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0914"/>
          </a:xfrm>
        </p:spPr>
        <p:txBody>
          <a:bodyPr>
            <a:normAutofit/>
          </a:bodyPr>
          <a:lstStyle/>
          <a:p>
            <a:r>
              <a:rPr lang="en-GB" sz="4000" dirty="0"/>
              <a:t>HIVST Survey results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721446"/>
              </p:ext>
            </p:extLst>
          </p:nvPr>
        </p:nvGraphicFramePr>
        <p:xfrm>
          <a:off x="563671" y="1153578"/>
          <a:ext cx="10790129" cy="5339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1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8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687">
                <a:tc>
                  <a:txBody>
                    <a:bodyPr/>
                    <a:lstStyle/>
                    <a:p>
                      <a:r>
                        <a:rPr lang="en-ZW" sz="2400" b="1" dirty="0"/>
                        <a:t>Men</a:t>
                      </a:r>
                      <a:r>
                        <a:rPr lang="en-ZW" sz="2400" b="1" baseline="0" dirty="0"/>
                        <a:t> surveyed</a:t>
                      </a:r>
                      <a:endParaRPr lang="en-ZW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W" sz="2400" b="1" dirty="0"/>
                        <a:t>N=283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0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W" sz="2400" b="1" dirty="0"/>
                        <a:t>Men</a:t>
                      </a:r>
                      <a:r>
                        <a:rPr lang="en-ZW" sz="2400" b="1" baseline="0" dirty="0"/>
                        <a:t> offered </a:t>
                      </a:r>
                      <a:r>
                        <a:rPr lang="en-ZW" sz="2400" b="1" dirty="0"/>
                        <a:t>HIVST</a:t>
                      </a:r>
                      <a:r>
                        <a:rPr lang="en-ZW" sz="2400" b="1" baseline="0" dirty="0"/>
                        <a:t> kits</a:t>
                      </a:r>
                      <a:endParaRPr lang="en-ZW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W" sz="2400" b="1" dirty="0"/>
                        <a:t>n=283; 200</a:t>
                      </a:r>
                      <a:r>
                        <a:rPr lang="en-ZW" sz="2400" b="1" baseline="0" dirty="0"/>
                        <a:t> </a:t>
                      </a:r>
                      <a:r>
                        <a:rPr lang="en-ZW" sz="2400" b="1" dirty="0"/>
                        <a:t>(71%)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0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W" sz="2400" b="1" dirty="0"/>
                        <a:t>Men accepting HIVST</a:t>
                      </a:r>
                      <a:r>
                        <a:rPr lang="en-ZW" sz="2400" b="1" baseline="0" dirty="0"/>
                        <a:t> kits</a:t>
                      </a:r>
                      <a:endParaRPr lang="en-ZW" sz="2400" b="1" dirty="0"/>
                    </a:p>
                    <a:p>
                      <a:pPr algn="ctr"/>
                      <a:endParaRPr lang="en-ZW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W" sz="2400" b="1" dirty="0"/>
                        <a:t>n=200; 153</a:t>
                      </a:r>
                      <a:r>
                        <a:rPr lang="en-ZW" sz="2400" b="1" baseline="0" dirty="0"/>
                        <a:t>(77%)</a:t>
                      </a:r>
                      <a:endParaRPr lang="en-ZW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50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W" sz="2400" b="1" dirty="0"/>
                        <a:t>Men reporting</a:t>
                      </a:r>
                      <a:r>
                        <a:rPr lang="en-ZW" sz="2400" b="1" baseline="0" dirty="0"/>
                        <a:t> kits use</a:t>
                      </a:r>
                      <a:endParaRPr lang="en-ZW" sz="2400" b="1" dirty="0"/>
                    </a:p>
                    <a:p>
                      <a:endParaRPr lang="en-ZW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W" sz="2400" b="1" dirty="0"/>
                        <a:t>n=153; 141</a:t>
                      </a:r>
                      <a:r>
                        <a:rPr lang="en-ZW" sz="2400" b="1" baseline="0" dirty="0"/>
                        <a:t> (92%)</a:t>
                      </a:r>
                      <a:endParaRPr lang="en-ZW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1973">
                <a:tc>
                  <a:txBody>
                    <a:bodyPr/>
                    <a:lstStyle/>
                    <a:p>
                      <a:r>
                        <a:rPr lang="en-ZW" sz="2400" b="1" dirty="0"/>
                        <a:t>Men</a:t>
                      </a:r>
                      <a:r>
                        <a:rPr lang="en-ZW" sz="2400" b="1" baseline="0" dirty="0"/>
                        <a:t> reporting taking up VMMC</a:t>
                      </a:r>
                      <a:endParaRPr lang="en-ZW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W" sz="2400" b="1" dirty="0"/>
                        <a:t>n=141; 37</a:t>
                      </a:r>
                      <a:r>
                        <a:rPr lang="en-ZW" sz="2400" b="1" baseline="0" dirty="0"/>
                        <a:t> (26%)</a:t>
                      </a:r>
                      <a:endParaRPr lang="en-ZW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5091">
                <a:tc>
                  <a:txBody>
                    <a:bodyPr/>
                    <a:lstStyle/>
                    <a:p>
                      <a:r>
                        <a:rPr lang="en-ZW" sz="2400" b="1" dirty="0"/>
                        <a:t>Men</a:t>
                      </a:r>
                      <a:r>
                        <a:rPr lang="en-ZW" sz="2400" b="1" baseline="0" dirty="0"/>
                        <a:t> with reactive HIV result</a:t>
                      </a:r>
                      <a:endParaRPr lang="en-ZW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W" sz="2400" b="1" dirty="0"/>
                        <a:t>n=141; 6</a:t>
                      </a:r>
                      <a:r>
                        <a:rPr lang="en-ZW" sz="2400" b="1" baseline="0" dirty="0"/>
                        <a:t> (4%)</a:t>
                      </a:r>
                      <a:endParaRPr lang="en-ZW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8836">
                <a:tc>
                  <a:txBody>
                    <a:bodyPr/>
                    <a:lstStyle/>
                    <a:p>
                      <a:r>
                        <a:rPr lang="en-ZW" sz="2400" b="1" dirty="0"/>
                        <a:t>Men with</a:t>
                      </a:r>
                      <a:r>
                        <a:rPr lang="en-ZW" sz="2400" b="1" baseline="0" dirty="0"/>
                        <a:t> reactive result reporting linking to care</a:t>
                      </a:r>
                      <a:endParaRPr lang="en-ZW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W" sz="2400" b="1" dirty="0"/>
                        <a:t>n=6; 3 (50%)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2333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GB" altLang="en-US" sz="3200" dirty="0">
                <a:solidFill>
                  <a:srgbClr val="00090C"/>
                </a:solidFill>
              </a:rPr>
            </a:br>
            <a:r>
              <a:rPr lang="en-GB" altLang="en-US" dirty="0"/>
              <a:t>Qualitative results – HIVST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978236" cy="4564784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sz="3000" dirty="0">
                <a:solidFill>
                  <a:srgbClr val="00090C"/>
                </a:solidFill>
              </a:rPr>
              <a:t>Clients said it offers men who rarely visit facilities an opportunity to test</a:t>
            </a:r>
          </a:p>
          <a:p>
            <a:pPr lvl="1">
              <a:buFont typeface="Courier New" pitchFamily="49" charset="0"/>
              <a:buChar char="o"/>
            </a:pPr>
            <a:r>
              <a:rPr lang="en-US" altLang="en-US" sz="2400" dirty="0">
                <a:solidFill>
                  <a:srgbClr val="00090C"/>
                </a:solidFill>
              </a:rPr>
              <a:t>once they test HIV-ve, gives them “confidence” to visit VMMC facility</a:t>
            </a:r>
          </a:p>
          <a:p>
            <a:r>
              <a:rPr lang="en-US" altLang="en-US" sz="3000" dirty="0">
                <a:solidFill>
                  <a:srgbClr val="00090C"/>
                </a:solidFill>
              </a:rPr>
              <a:t>Men preferred HIVST to provider-delivered testing due to privacy &amp; confidentiality concerns</a:t>
            </a:r>
          </a:p>
          <a:p>
            <a:r>
              <a:rPr lang="en-US" altLang="en-US" sz="3000" dirty="0">
                <a:solidFill>
                  <a:srgbClr val="00090C"/>
                </a:solidFill>
              </a:rPr>
              <a:t>Mobilizers stated - once men test HIV -ve, they are better able to persuade them to undergo VMMC</a:t>
            </a:r>
          </a:p>
          <a:p>
            <a:r>
              <a:rPr lang="en-ZW" sz="3200" dirty="0"/>
              <a:t>HIVST was unusually acceptable to certain religious groups that otherwise resist biomedical interventions</a:t>
            </a:r>
          </a:p>
          <a:p>
            <a:r>
              <a:rPr lang="en-ZW" sz="3200" dirty="0"/>
              <a:t>Both mobilizers and clients felt some men were more interested in HIVST but less in VMMC</a:t>
            </a:r>
          </a:p>
          <a:p>
            <a:r>
              <a:rPr lang="en-ZW" dirty="0"/>
              <a:t>18/153 (12%) accepted VMMC-related HIVST when they were already circumcised</a:t>
            </a:r>
            <a:endParaRPr lang="en-US" altLang="en-US" sz="3000" dirty="0">
              <a:solidFill>
                <a:srgbClr val="00090C"/>
              </a:solidFill>
            </a:endParaRPr>
          </a:p>
          <a:p>
            <a:pPr>
              <a:buFont typeface="Arial" charset="0"/>
              <a:buNone/>
            </a:pPr>
            <a:endParaRPr lang="en-GB" altLang="en-US" sz="3000" dirty="0">
              <a:solidFill>
                <a:srgbClr val="00090C"/>
              </a:solidFill>
            </a:endParaRPr>
          </a:p>
          <a:p>
            <a:endParaRPr lang="en-GB" altLang="en-US" sz="2000" dirty="0">
              <a:solidFill>
                <a:srgbClr val="00090C"/>
              </a:solidFill>
            </a:endParaRPr>
          </a:p>
          <a:p>
            <a:pPr>
              <a:buFont typeface="Arial" charset="0"/>
              <a:buNone/>
            </a:pPr>
            <a:endParaRPr lang="en-ZW" altLang="en-US" sz="2000" dirty="0">
              <a:solidFill>
                <a:srgbClr val="00090C"/>
              </a:solidFill>
            </a:endParaRPr>
          </a:p>
          <a:p>
            <a:pPr>
              <a:buFont typeface="Arial" charset="0"/>
              <a:buNone/>
            </a:pPr>
            <a:endParaRPr lang="en-GB" altLang="en-US" sz="1600" dirty="0">
              <a:solidFill>
                <a:srgbClr val="00090C"/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GB" altLang="en-US" sz="2800" dirty="0">
              <a:solidFill>
                <a:srgbClr val="00090C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rgbClr val="00090C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rgbClr val="00090C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rgbClr val="00090C"/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altLang="en-US" sz="2800" dirty="0">
              <a:solidFill>
                <a:srgbClr val="00090C"/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GB" altLang="en-US" sz="2700" dirty="0">
              <a:solidFill>
                <a:srgbClr val="00090C"/>
              </a:solidFill>
            </a:endParaRPr>
          </a:p>
        </p:txBody>
      </p:sp>
      <p:pic>
        <p:nvPicPr>
          <p:cNvPr id="5" name="Picture 2" descr="A picture containing person, ground, outdoor, building&#10;&#10;Description automatically generated">
            <a:extLst>
              <a:ext uri="{FF2B5EF4-FFF2-40B4-BE49-F238E27FC236}">
                <a16:creationId xmlns:a16="http://schemas.microsoft.com/office/drawing/2014/main" id="{0CAF73F4-A929-40C6-8638-FEC4709DA0B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21" y="1825625"/>
            <a:ext cx="330157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6300"/>
            <a:ext cx="10972800" cy="538621"/>
          </a:xfrm>
        </p:spPr>
        <p:txBody>
          <a:bodyPr>
            <a:noAutofit/>
          </a:bodyPr>
          <a:lstStyle/>
          <a:p>
            <a:r>
              <a:rPr lang="en-US" altLang="en-US" sz="4000" dirty="0"/>
              <a:t>Summary and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131" y="1399642"/>
            <a:ext cx="11423737" cy="5177803"/>
          </a:xfrm>
        </p:spPr>
        <p:txBody>
          <a:bodyPr>
            <a:normAutofit/>
          </a:bodyPr>
          <a:lstStyle/>
          <a:p>
            <a:r>
              <a:rPr lang="en-ZW" sz="3000" dirty="0"/>
              <a:t>HIVST offers men, who rarely visit health facilities, an opportunity to test for HIV</a:t>
            </a:r>
          </a:p>
          <a:p>
            <a:r>
              <a:rPr lang="en-ZW" sz="3000" dirty="0"/>
              <a:t>HIVST enables </a:t>
            </a:r>
            <a:r>
              <a:rPr lang="en-GB" sz="3000" dirty="0"/>
              <a:t>VMMC mobilizers </a:t>
            </a:r>
            <a:r>
              <a:rPr lang="en-ZW" sz="3000" dirty="0"/>
              <a:t>to reach men for both testing and VMMC</a:t>
            </a:r>
          </a:p>
          <a:p>
            <a:r>
              <a:rPr lang="en-GB" sz="3000" dirty="0"/>
              <a:t>HIVST should be available in communities where VMMC is promoted</a:t>
            </a:r>
          </a:p>
          <a:p>
            <a:pPr lvl="1">
              <a:buNone/>
            </a:pPr>
            <a:endParaRPr lang="en-GB" sz="3000" dirty="0"/>
          </a:p>
          <a:p>
            <a:r>
              <a:rPr lang="en-US" altLang="en-US" sz="3000" dirty="0">
                <a:solidFill>
                  <a:srgbClr val="00090C"/>
                </a:solidFill>
              </a:rPr>
              <a:t>Other possible interventions</a:t>
            </a:r>
          </a:p>
          <a:p>
            <a:pPr lvl="1">
              <a:lnSpc>
                <a:spcPct val="100000"/>
              </a:lnSpc>
            </a:pPr>
            <a:r>
              <a:rPr lang="en-US" altLang="en-US" sz="3000" dirty="0"/>
              <a:t>Combining VMMC with other interventions (PrEP)</a:t>
            </a:r>
          </a:p>
          <a:p>
            <a:pPr lvl="1">
              <a:lnSpc>
                <a:spcPct val="100000"/>
              </a:lnSpc>
            </a:pPr>
            <a:r>
              <a:rPr lang="en-US" altLang="en-US" sz="3000" dirty="0"/>
              <a:t>Innovative approaches (e.g. mHealth strategies) to improve linkages from HIVST to VMMC</a:t>
            </a:r>
          </a:p>
          <a:p>
            <a:pPr lvl="1">
              <a:buNone/>
            </a:pPr>
            <a:endParaRPr lang="en-US" dirty="0"/>
          </a:p>
          <a:p>
            <a:pPr marL="0" indent="0"/>
            <a:endParaRPr lang="en-US" b="1" dirty="0"/>
          </a:p>
          <a:p>
            <a:pPr marL="0" indent="0"/>
            <a:endParaRPr lang="en-US" dirty="0"/>
          </a:p>
          <a:p>
            <a:pPr marL="457200" lvl="1" indent="0">
              <a:buFont typeface="Courier New" pitchFamily="49" charset="0"/>
              <a:buChar char="o"/>
            </a:pP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64143-7483-413B-BC94-EBEB03E29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W" dirty="0"/>
              <a:t>Acknowledgements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42A22-E5F1-48E3-B69C-3D9CF62D2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W" dirty="0"/>
              <a:t>MOHCC Zimbabwe</a:t>
            </a:r>
          </a:p>
          <a:p>
            <a:r>
              <a:rPr lang="en-ZW" dirty="0"/>
              <a:t>Unitaid and BMGF </a:t>
            </a:r>
          </a:p>
          <a:p>
            <a:r>
              <a:rPr lang="en-ZW" dirty="0"/>
              <a:t>STAR Consortium partners</a:t>
            </a:r>
          </a:p>
          <a:p>
            <a:r>
              <a:rPr lang="en-ZW" dirty="0"/>
              <a:t>WHO  </a:t>
            </a:r>
          </a:p>
          <a:p>
            <a:r>
              <a:rPr lang="en-ZW" dirty="0"/>
              <a:t>The beneficiaries </a:t>
            </a:r>
          </a:p>
          <a:p>
            <a:endParaRPr lang="en-ZW" dirty="0"/>
          </a:p>
        </p:txBody>
      </p:sp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F2CE475-2936-4828-A3A8-DA6539188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271" y="6179954"/>
            <a:ext cx="7221248" cy="526026"/>
          </a:xfrm>
          <a:prstGeom prst="rect">
            <a:avLst/>
          </a:prstGeom>
        </p:spPr>
      </p:pic>
      <p:pic>
        <p:nvPicPr>
          <p:cNvPr id="6" name="Picture 5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23B74468-99CD-4591-B809-7AC43F5FB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252" y="1937766"/>
            <a:ext cx="4264420" cy="298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01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399"/>
            <a:ext cx="10972800" cy="88075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374532"/>
            <a:ext cx="10972800" cy="5334000"/>
          </a:xfrm>
        </p:spPr>
        <p:txBody>
          <a:bodyPr/>
          <a:lstStyle/>
          <a:p>
            <a:r>
              <a:rPr lang="en-US" sz="2800" dirty="0"/>
              <a:t>Men interact with the health system far less than women</a:t>
            </a:r>
          </a:p>
          <a:p>
            <a:r>
              <a:rPr lang="en-US" sz="2800" dirty="0"/>
              <a:t>HIV-related consequences are real; men are:</a:t>
            </a:r>
          </a:p>
          <a:p>
            <a:pPr marL="0" indent="0">
              <a:buNone/>
            </a:pPr>
            <a:endParaRPr lang="en-US" sz="2800" dirty="0"/>
          </a:p>
          <a:p>
            <a:pPr lvl="1"/>
            <a:r>
              <a:rPr lang="en-US" sz="2400" dirty="0"/>
              <a:t>less likely to know their HIV status</a:t>
            </a:r>
          </a:p>
          <a:p>
            <a:pPr lvl="1"/>
            <a:r>
              <a:rPr lang="en-US" sz="2400" dirty="0"/>
              <a:t>diagnosed later in the course of infection (resulting in morbidity and onward transmission)</a:t>
            </a:r>
          </a:p>
          <a:p>
            <a:pPr lvl="1"/>
            <a:r>
              <a:rPr lang="en-US" sz="2400" dirty="0"/>
              <a:t>less adherent to HIV treatment once started</a:t>
            </a:r>
          </a:p>
          <a:p>
            <a:pPr lvl="1"/>
            <a:r>
              <a:rPr lang="en-US" sz="2400" dirty="0"/>
              <a:t>less likely to take up HIV prevention interventions </a:t>
            </a:r>
          </a:p>
          <a:p>
            <a:pPr lvl="1"/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GB" sz="2800" dirty="0"/>
              <a:t>HIV testing a gateway to accessing interventions for HIV prevention and/or treatment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1727"/>
            <a:ext cx="10972800" cy="685800"/>
          </a:xfrm>
        </p:spPr>
        <p:txBody>
          <a:bodyPr>
            <a:normAutofit fontScale="90000"/>
          </a:bodyPr>
          <a:lstStyle/>
          <a:p>
            <a:br>
              <a:rPr lang="en-ZW" sz="2800" b="1" dirty="0"/>
            </a:br>
            <a:r>
              <a:rPr lang="en-ZW" sz="2800" b="1" dirty="0"/>
              <a:t>Zimbabwe and Malawi Population HIV Impact Assessments 2015/2016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295400"/>
            <a:ext cx="10972800" cy="5334000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007" y="1241425"/>
            <a:ext cx="68072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4400" y="1241425"/>
            <a:ext cx="6400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A4D91C-A929-4DF4-A2B6-F6FBFA61342E}"/>
              </a:ext>
            </a:extLst>
          </p:cNvPr>
          <p:cNvSpPr/>
          <p:nvPr/>
        </p:nvSpPr>
        <p:spPr>
          <a:xfrm>
            <a:off x="4283136" y="1304165"/>
            <a:ext cx="1027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b="1" dirty="0"/>
              <a:t>ZIMPHIA</a:t>
            </a:r>
            <a:endParaRPr lang="en-ZW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907D92-0134-42B1-AC31-350744F0D439}"/>
              </a:ext>
            </a:extLst>
          </p:cNvPr>
          <p:cNvSpPr/>
          <p:nvPr/>
        </p:nvSpPr>
        <p:spPr>
          <a:xfrm>
            <a:off x="10143121" y="1304165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b="1" dirty="0"/>
              <a:t>MPHIA</a:t>
            </a:r>
            <a:endParaRPr lang="en-ZW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>
            <a:spLocks noGrp="1"/>
          </p:cNvSpPr>
          <p:nvPr>
            <p:ph type="sldNum" idx="12"/>
          </p:nvPr>
        </p:nvSpPr>
        <p:spPr>
          <a:xfrm>
            <a:off x="9121951" y="6292089"/>
            <a:ext cx="2844800" cy="365200"/>
          </a:xfrm>
          <a:prstGeom prst="rect">
            <a:avLst/>
          </a:prstGeom>
        </p:spPr>
        <p:txBody>
          <a:bodyPr spcFirstLastPara="1" wrap="square" lIns="121897" tIns="60932" rIns="121897" bIns="60932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"/>
              <a:pPr>
                <a:buClr>
                  <a:srgbClr val="000000"/>
                </a:buClr>
              </a:pPr>
              <a:t>4</a:t>
            </a:fld>
            <a:endParaRPr dirty="0"/>
          </a:p>
        </p:txBody>
      </p:sp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402913" y="569167"/>
            <a:ext cx="11563855" cy="473600"/>
          </a:xfrm>
          <a:prstGeom prst="rect">
            <a:avLst/>
          </a:prstGeom>
        </p:spPr>
        <p:txBody>
          <a:bodyPr spcFirstLastPara="1" wrap="square" lIns="243827" tIns="121897" rIns="243827" bIns="121897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BIG intent-action gap – Why?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050FFF-FDFA-44FD-836C-16D89D48CD0C}"/>
              </a:ext>
            </a:extLst>
          </p:cNvPr>
          <p:cNvGrpSpPr/>
          <p:nvPr/>
        </p:nvGrpSpPr>
        <p:grpSpPr>
          <a:xfrm>
            <a:off x="1010549" y="1256459"/>
            <a:ext cx="10731427" cy="5383810"/>
            <a:chOff x="757912" y="942344"/>
            <a:chExt cx="8048570" cy="4037857"/>
          </a:xfrm>
        </p:grpSpPr>
        <p:sp>
          <p:nvSpPr>
            <p:cNvPr id="7" name="Rectangle 74">
              <a:extLst>
                <a:ext uri="{FF2B5EF4-FFF2-40B4-BE49-F238E27FC236}">
                  <a16:creationId xmlns:a16="http://schemas.microsoft.com/office/drawing/2014/main" id="{1F1F356F-872B-4253-A2EC-83A25B0222CE}"/>
                </a:ext>
              </a:extLst>
            </p:cNvPr>
            <p:cNvSpPr txBox="1"/>
            <p:nvPr/>
          </p:nvSpPr>
          <p:spPr>
            <a:xfrm>
              <a:off x="4259856" y="4716380"/>
              <a:ext cx="4397593" cy="263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1780" tIns="21780" rIns="21780" bIns="21780" numCol="1" anchor="t">
              <a:spAutoFit/>
            </a:bodyPr>
            <a:lstStyle>
              <a:lvl1pPr>
                <a:defRPr sz="200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sz="1000" dirty="0">
                  <a:solidFill>
                    <a:schemeClr val="tx1"/>
                  </a:solidFill>
                </a:rPr>
                <a:t>PSI Research &amp; Metrics, “Zimbabwe (2013): Voluntary Medical Male Circumcision TRaC Study among men and women aged 15 – 49 years in Zimbabwe.” PSI Social Marketing Research Series, (2013)</a:t>
              </a:r>
            </a:p>
          </p:txBody>
        </p:sp>
        <p:sp>
          <p:nvSpPr>
            <p:cNvPr id="14" name="Rectangle 67">
              <a:extLst>
                <a:ext uri="{FF2B5EF4-FFF2-40B4-BE49-F238E27FC236}">
                  <a16:creationId xmlns:a16="http://schemas.microsoft.com/office/drawing/2014/main" id="{BE30CA2F-9445-4FCE-B0A3-A9CE1C67DEB6}"/>
                </a:ext>
              </a:extLst>
            </p:cNvPr>
            <p:cNvSpPr/>
            <p:nvPr/>
          </p:nvSpPr>
          <p:spPr>
            <a:xfrm>
              <a:off x="2935457" y="1402908"/>
              <a:ext cx="1497870" cy="28882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700" dirty="0"/>
            </a:p>
          </p:txBody>
        </p:sp>
        <p:sp>
          <p:nvSpPr>
            <p:cNvPr id="15" name="Rectangle 68">
              <a:extLst>
                <a:ext uri="{FF2B5EF4-FFF2-40B4-BE49-F238E27FC236}">
                  <a16:creationId xmlns:a16="http://schemas.microsoft.com/office/drawing/2014/main" id="{89FC6F11-4A8A-4DB7-9D16-B37667370792}"/>
                </a:ext>
              </a:extLst>
            </p:cNvPr>
            <p:cNvSpPr/>
            <p:nvPr/>
          </p:nvSpPr>
          <p:spPr>
            <a:xfrm>
              <a:off x="5853820" y="1402908"/>
              <a:ext cx="1497870" cy="28882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700" dirty="0"/>
            </a:p>
          </p:txBody>
        </p:sp>
        <p:graphicFrame>
          <p:nvGraphicFramePr>
            <p:cNvPr id="16" name="Chart 69">
              <a:extLst>
                <a:ext uri="{FF2B5EF4-FFF2-40B4-BE49-F238E27FC236}">
                  <a16:creationId xmlns:a16="http://schemas.microsoft.com/office/drawing/2014/main" id="{851F5579-991B-40CD-B3B8-14B44C4A39E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17768620"/>
                </p:ext>
              </p:extLst>
            </p:nvPr>
          </p:nvGraphicFramePr>
          <p:xfrm>
            <a:off x="954210" y="1973038"/>
            <a:ext cx="7852272" cy="25844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7" name="TextBox 70">
              <a:extLst>
                <a:ext uri="{FF2B5EF4-FFF2-40B4-BE49-F238E27FC236}">
                  <a16:creationId xmlns:a16="http://schemas.microsoft.com/office/drawing/2014/main" id="{B11AE33D-96B2-4B76-ACC2-7E839650D5B9}"/>
                </a:ext>
              </a:extLst>
            </p:cNvPr>
            <p:cNvSpPr txBox="1"/>
            <p:nvPr/>
          </p:nvSpPr>
          <p:spPr>
            <a:xfrm>
              <a:off x="5853820" y="1422146"/>
              <a:ext cx="1497870" cy="206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1780" tIns="21780" rIns="21780" bIns="21780" numCol="1" anchor="t">
              <a:spAutoFit/>
            </a:bodyPr>
            <a:lstStyle/>
            <a:p>
              <a:pPr algn="ctr">
                <a:defRPr sz="3000" b="1"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rPr sz="1500" dirty="0"/>
                <a:t>Intention </a:t>
              </a:r>
              <a:r>
                <a:rPr sz="1500" dirty="0">
                  <a:latin typeface="Wingdings"/>
                  <a:ea typeface="Wingdings"/>
                  <a:cs typeface="Wingdings"/>
                  <a:sym typeface="Wingdings"/>
                </a:rPr>
                <a:t> </a:t>
              </a:r>
              <a:r>
                <a:rPr sz="1500" dirty="0"/>
                <a:t>MC</a:t>
              </a:r>
            </a:p>
          </p:txBody>
        </p:sp>
        <p:sp>
          <p:nvSpPr>
            <p:cNvPr id="18" name="TextBox 71">
              <a:extLst>
                <a:ext uri="{FF2B5EF4-FFF2-40B4-BE49-F238E27FC236}">
                  <a16:creationId xmlns:a16="http://schemas.microsoft.com/office/drawing/2014/main" id="{1371BA9B-1244-40CC-A214-FC3A9E990CE2}"/>
                </a:ext>
              </a:extLst>
            </p:cNvPr>
            <p:cNvSpPr txBox="1"/>
            <p:nvPr/>
          </p:nvSpPr>
          <p:spPr>
            <a:xfrm>
              <a:off x="4391266" y="1402910"/>
              <a:ext cx="1497870" cy="206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1780" tIns="21780" rIns="21780" bIns="21780" numCol="1" anchor="t">
              <a:spAutoFit/>
            </a:bodyPr>
            <a:lstStyle/>
            <a:p>
              <a:pPr algn="ctr">
                <a:defRPr sz="3000" b="1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rPr sz="1500" dirty="0"/>
                <a:t>Interest </a:t>
              </a:r>
              <a:r>
                <a:rPr sz="1500" dirty="0">
                  <a:latin typeface="Wingdings"/>
                  <a:ea typeface="Wingdings"/>
                  <a:cs typeface="Wingdings"/>
                  <a:sym typeface="Wingdings"/>
                </a:rPr>
                <a:t> </a:t>
              </a:r>
              <a:r>
                <a:rPr sz="1500" dirty="0"/>
                <a:t>Intention</a:t>
              </a:r>
            </a:p>
          </p:txBody>
        </p:sp>
        <p:sp>
          <p:nvSpPr>
            <p:cNvPr id="19" name="TextBox 72">
              <a:extLst>
                <a:ext uri="{FF2B5EF4-FFF2-40B4-BE49-F238E27FC236}">
                  <a16:creationId xmlns:a16="http://schemas.microsoft.com/office/drawing/2014/main" id="{1DD6C7A8-C167-4661-8C17-1C3818E42984}"/>
                </a:ext>
              </a:extLst>
            </p:cNvPr>
            <p:cNvSpPr txBox="1"/>
            <p:nvPr/>
          </p:nvSpPr>
          <p:spPr>
            <a:xfrm>
              <a:off x="2924790" y="1422148"/>
              <a:ext cx="1497870" cy="206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1780" tIns="21780" rIns="21780" bIns="21780" numCol="1" anchor="t">
              <a:spAutoFit/>
            </a:bodyPr>
            <a:lstStyle/>
            <a:p>
              <a:pPr algn="ctr">
                <a:defRPr sz="3000" b="1"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rPr sz="1500" dirty="0"/>
                <a:t>Awareness </a:t>
              </a:r>
              <a:r>
                <a:rPr sz="1500" dirty="0">
                  <a:latin typeface="Wingdings"/>
                  <a:ea typeface="Wingdings"/>
                  <a:cs typeface="Wingdings"/>
                  <a:sym typeface="Wingdings"/>
                </a:rPr>
                <a:t> </a:t>
              </a:r>
              <a:r>
                <a:rPr sz="1500" dirty="0"/>
                <a:t>Interest</a:t>
              </a:r>
            </a:p>
          </p:txBody>
        </p:sp>
        <p:grpSp>
          <p:nvGrpSpPr>
            <p:cNvPr id="3" name="Group 65">
              <a:extLst>
                <a:ext uri="{FF2B5EF4-FFF2-40B4-BE49-F238E27FC236}">
                  <a16:creationId xmlns:a16="http://schemas.microsoft.com/office/drawing/2014/main" id="{010A98BD-602F-4C4B-8CCB-8A0656C17A3D}"/>
                </a:ext>
              </a:extLst>
            </p:cNvPr>
            <p:cNvGrpSpPr/>
            <p:nvPr/>
          </p:nvGrpSpPr>
          <p:grpSpPr>
            <a:xfrm>
              <a:off x="757912" y="942344"/>
              <a:ext cx="4133059" cy="1011088"/>
              <a:chOff x="0" y="0"/>
              <a:chExt cx="11021488" cy="2696234"/>
            </a:xfrm>
          </p:grpSpPr>
          <p:grpSp>
            <p:nvGrpSpPr>
              <p:cNvPr id="4" name="Picture 9">
                <a:extLst>
                  <a:ext uri="{FF2B5EF4-FFF2-40B4-BE49-F238E27FC236}">
                    <a16:creationId xmlns:a16="http://schemas.microsoft.com/office/drawing/2014/main" id="{B3AD0C9A-62AA-45B7-9099-FBB74309B8BC}"/>
                  </a:ext>
                </a:extLst>
              </p:cNvPr>
              <p:cNvGrpSpPr/>
              <p:nvPr/>
            </p:nvGrpSpPr>
            <p:grpSpPr>
              <a:xfrm>
                <a:off x="60204" y="995853"/>
                <a:ext cx="3379855" cy="1700381"/>
                <a:chOff x="0" y="0"/>
                <a:chExt cx="3379853" cy="1700379"/>
              </a:xfrm>
            </p:grpSpPr>
            <p:sp>
              <p:nvSpPr>
                <p:cNvPr id="12" name="Rectangle">
                  <a:extLst>
                    <a:ext uri="{FF2B5EF4-FFF2-40B4-BE49-F238E27FC236}">
                      <a16:creationId xmlns:a16="http://schemas.microsoft.com/office/drawing/2014/main" id="{E6AD64EF-E095-4850-A7B3-951602F4B4C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379854" cy="1700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endParaRPr sz="700" dirty="0"/>
                </a:p>
              </p:txBody>
            </p:sp>
            <p:pic>
              <p:nvPicPr>
                <p:cNvPr id="13" name="image10.png" descr="image10.png">
                  <a:extLst>
                    <a:ext uri="{FF2B5EF4-FFF2-40B4-BE49-F238E27FC236}">
                      <a16:creationId xmlns:a16="http://schemas.microsoft.com/office/drawing/2014/main" id="{22F5C898-53F0-437D-94F2-B6EAA42DA3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0"/>
                  <a:ext cx="3379854" cy="17003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1" name="Rectangle 4">
                <a:extLst>
                  <a:ext uri="{FF2B5EF4-FFF2-40B4-BE49-F238E27FC236}">
                    <a16:creationId xmlns:a16="http://schemas.microsoft.com/office/drawing/2014/main" id="{D62C9F65-DA53-403A-8ABE-1C2FBF23B127}"/>
                  </a:ext>
                </a:extLst>
              </p:cNvPr>
              <p:cNvSpPr txBox="1"/>
              <p:nvPr/>
            </p:nvSpPr>
            <p:spPr>
              <a:xfrm>
                <a:off x="0" y="0"/>
                <a:ext cx="11021488" cy="5188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1784" tIns="21784" rIns="21784" bIns="21784" numCol="1" anchor="t">
                <a:sp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rPr sz="1400" dirty="0">
                    <a:solidFill>
                      <a:schemeClr val="tx1"/>
                    </a:solidFill>
                  </a:rPr>
                  <a:t>Sample of 1,165 men, ages 15-49, conducted in October 2013 in Zimbabwe</a:t>
                </a:r>
              </a:p>
            </p:txBody>
          </p:sp>
        </p:grpSp>
        <p:sp>
          <p:nvSpPr>
            <p:cNvPr id="38" name="Down Arrow 1">
              <a:extLst>
                <a:ext uri="{FF2B5EF4-FFF2-40B4-BE49-F238E27FC236}">
                  <a16:creationId xmlns:a16="http://schemas.microsoft.com/office/drawing/2014/main" id="{B39DB52D-378C-4018-9DAA-2975B5146F10}"/>
                </a:ext>
              </a:extLst>
            </p:cNvPr>
            <p:cNvSpPr/>
            <p:nvPr/>
          </p:nvSpPr>
          <p:spPr>
            <a:xfrm>
              <a:off x="7068960" y="2472068"/>
              <a:ext cx="565460" cy="687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723"/>
                  </a:moveTo>
                  <a:lnTo>
                    <a:pt x="5400" y="12723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2723"/>
                  </a:lnTo>
                  <a:lnTo>
                    <a:pt x="21600" y="12723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93168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399"/>
            <a:ext cx="10972800" cy="85700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/>
              <a:t>Barriers to VMMC uptake: population-based survey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306171"/>
              </p:ext>
            </p:extLst>
          </p:nvPr>
        </p:nvGraphicFramePr>
        <p:xfrm>
          <a:off x="609600" y="1352809"/>
          <a:ext cx="10972800" cy="5263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1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96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39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1768">
                <a:tc gridSpan="5">
                  <a:txBody>
                    <a:bodyPr/>
                    <a:lstStyle/>
                    <a:p>
                      <a:pPr algn="ctr"/>
                      <a:r>
                        <a:rPr lang="en-ZW" sz="1800" b="1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Barriers to VMMC by age among males aged 15–49 not willing to be circumcised </a:t>
                      </a:r>
                      <a:endParaRPr lang="en-ZW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W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W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W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W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51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Barrier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15–24 years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(n=103)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25–49 years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(n=215)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Total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(n=318)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Significance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76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Fear of pain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56.3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47.0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50.0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p=0.119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76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 am not a risk of HIV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14.6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13.0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13.5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p=0.707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76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 am not promiscuous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20.5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17.3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p=0.031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2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My primary partner has not asked 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14.0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p=0.003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76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 am worried about costs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p=0.774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176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Other, including fear of HIV testing and positive test results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37.9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38.6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38.4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W" sz="18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p=0.899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7164"/>
          </a:xfrm>
        </p:spPr>
        <p:txBody>
          <a:bodyPr/>
          <a:lstStyle/>
          <a:p>
            <a:pPr eaLnBrk="1" hangingPunct="1"/>
            <a:r>
              <a:rPr lang="en-GB" sz="4000" dirty="0"/>
              <a:t>Qualitative barriers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719403" y="1102290"/>
            <a:ext cx="10972800" cy="5523978"/>
          </a:xfrm>
        </p:spPr>
        <p:txBody>
          <a:bodyPr>
            <a:normAutofit/>
          </a:bodyPr>
          <a:lstStyle/>
          <a:p>
            <a:pPr eaLnBrk="1" hangingPunct="1"/>
            <a:r>
              <a:rPr lang="en-GB" dirty="0"/>
              <a:t>Fear of an HIV test was one of the major reasons for not going for VMMC</a:t>
            </a:r>
            <a:endParaRPr lang="en-GB" i="1" dirty="0"/>
          </a:p>
          <a:p>
            <a:pPr lvl="1" algn="ctr" eaLnBrk="1" hangingPunct="1">
              <a:buNone/>
            </a:pPr>
            <a:r>
              <a:rPr lang="en-GB" i="1" dirty="0">
                <a:solidFill>
                  <a:srgbClr val="0000FF"/>
                </a:solidFill>
                <a:latin typeface="Arial" charset="0"/>
                <a:cs typeface="Arial" charset="0"/>
              </a:rPr>
              <a:t>‘</a:t>
            </a:r>
            <a:r>
              <a:rPr lang="en-US" i="1" dirty="0">
                <a:solidFill>
                  <a:srgbClr val="0000FF"/>
                </a:solidFill>
                <a:latin typeface="Arial" charset="0"/>
                <a:cs typeface="Arial" charset="0"/>
              </a:rPr>
              <a:t>They  are saying before you are circumcised you must first get a blood test. That’s what is chasing away most people…’ </a:t>
            </a:r>
            <a:r>
              <a:rPr lang="en-GB" i="1" dirty="0">
                <a:solidFill>
                  <a:srgbClr val="0000FF"/>
                </a:solidFill>
                <a:latin typeface="Arial" charset="0"/>
                <a:cs typeface="Arial" charset="0"/>
              </a:rPr>
              <a:t>(uncircumcised older man)</a:t>
            </a:r>
          </a:p>
          <a:p>
            <a:pPr lvl="1" algn="ctr" eaLnBrk="1" hangingPunct="1">
              <a:buNone/>
            </a:pPr>
            <a:endParaRPr lang="en-GB" i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marL="228600" lvl="1">
              <a:spcBef>
                <a:spcPts val="1000"/>
              </a:spcBef>
            </a:pPr>
            <a:r>
              <a:rPr lang="en-GB" sz="2800" dirty="0"/>
              <a:t>Partners’ influence significant</a:t>
            </a:r>
          </a:p>
          <a:p>
            <a:pPr marL="228600" lvl="1" algn="ctr">
              <a:spcBef>
                <a:spcPts val="1000"/>
              </a:spcBef>
              <a:buNone/>
            </a:pPr>
            <a:r>
              <a:rPr lang="en-ZW" sz="2800" i="1" dirty="0">
                <a:solidFill>
                  <a:srgbClr val="0000FF"/>
                </a:solidFill>
                <a:latin typeface="Arial" charset="0"/>
                <a:cs typeface="Arial" charset="0"/>
              </a:rPr>
              <a:t>  </a:t>
            </a:r>
            <a:r>
              <a:rPr lang="en-ZW" i="1" dirty="0">
                <a:solidFill>
                  <a:srgbClr val="0000FF"/>
                </a:solidFill>
                <a:latin typeface="Arial" charset="0"/>
                <a:cs typeface="Arial" charset="0"/>
              </a:rPr>
              <a:t>She [wife] asked ‘why do you want to go for circumcision when you are already married? They say it offers prevention from HIV; where do you think the HIV will come from?’ </a:t>
            </a:r>
            <a:r>
              <a:rPr lang="en-GB" i="1" dirty="0">
                <a:solidFill>
                  <a:srgbClr val="0000FF"/>
                </a:solidFill>
                <a:latin typeface="Arial" charset="0"/>
                <a:cs typeface="Arial" charset="0"/>
              </a:rPr>
              <a:t>(uncircumcised older man)</a:t>
            </a:r>
          </a:p>
          <a:p>
            <a:pPr marL="228600" lvl="1" algn="ctr">
              <a:spcBef>
                <a:spcPts val="1000"/>
              </a:spcBef>
              <a:buNone/>
            </a:pPr>
            <a:endParaRPr lang="en-GB" i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marL="228600" lvl="1">
              <a:spcBef>
                <a:spcPts val="1000"/>
              </a:spcBef>
              <a:buNone/>
            </a:pPr>
            <a:r>
              <a:rPr lang="en-GB" sz="2800" dirty="0"/>
              <a:t>Six-weeks abstinence period a deterrent</a:t>
            </a:r>
          </a:p>
          <a:p>
            <a:pPr marL="228600" lvl="1" algn="ctr">
              <a:spcBef>
                <a:spcPts val="1000"/>
              </a:spcBef>
              <a:buNone/>
            </a:pPr>
            <a:r>
              <a:rPr lang="en-GB" i="1" dirty="0">
                <a:solidFill>
                  <a:srgbClr val="0000FF"/>
                </a:solidFill>
                <a:latin typeface="Arial" charset="0"/>
                <a:cs typeface="Arial" charset="0"/>
              </a:rPr>
              <a:t>‘Do you think it is possible to sleep with your wife in the same blanket for six weeks without having sex?’ (uncircumcised older man)</a:t>
            </a:r>
          </a:p>
          <a:p>
            <a:pPr marL="228600" lvl="1">
              <a:spcBef>
                <a:spcPts val="1000"/>
              </a:spcBef>
              <a:buNone/>
            </a:pPr>
            <a:endParaRPr lang="en-GB" sz="2800" dirty="0"/>
          </a:p>
          <a:p>
            <a:pPr marL="228600" lvl="1">
              <a:spcBef>
                <a:spcPts val="1000"/>
              </a:spcBef>
              <a:buNone/>
            </a:pPr>
            <a:endParaRPr lang="en-GB" sz="2800" dirty="0"/>
          </a:p>
          <a:p>
            <a:pPr lvl="1" algn="ctr" eaLnBrk="1" hangingPunct="1">
              <a:buNone/>
            </a:pPr>
            <a:endParaRPr lang="en-GB" i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711200" y="279400"/>
            <a:ext cx="10852151" cy="914400"/>
          </a:xfrm>
        </p:spPr>
        <p:txBody>
          <a:bodyPr/>
          <a:lstStyle/>
          <a:p>
            <a:r>
              <a:rPr lang="en-ZW" altLang="en-US" sz="4300" dirty="0">
                <a:solidFill>
                  <a:srgbClr val="00090C"/>
                </a:solidFill>
              </a:rPr>
              <a:t>Market Research Quantification/ Segmentation </a:t>
            </a:r>
          </a:p>
        </p:txBody>
      </p:sp>
      <p:pic>
        <p:nvPicPr>
          <p:cNvPr id="27651" name="Picture 2" descr="C:\Users\psi\Desktop\Cap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95400"/>
            <a:ext cx="10972800" cy="5384800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993" y="747992"/>
            <a:ext cx="10956682" cy="777453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00090C"/>
                </a:solidFill>
              </a:rPr>
              <a:t>Targeted demand creation: HCD-informed approach</a:t>
            </a:r>
            <a:br>
              <a:rPr lang="en-ZW" alt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620" y="1905000"/>
            <a:ext cx="11059247" cy="4114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2318E8-5EA8-4613-A337-936CF0DD8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3" t="1414" r="3080" b="2279"/>
          <a:stretch/>
        </p:blipFill>
        <p:spPr>
          <a:xfrm>
            <a:off x="4637105" y="2297121"/>
            <a:ext cx="3245170" cy="45396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Oval Callout 1">
            <a:extLst>
              <a:ext uri="{FF2B5EF4-FFF2-40B4-BE49-F238E27FC236}">
                <a16:creationId xmlns:a16="http://schemas.microsoft.com/office/drawing/2014/main" id="{32B54399-EB57-4320-AA4C-72EB9DF4075E}"/>
              </a:ext>
            </a:extLst>
          </p:cNvPr>
          <p:cNvSpPr/>
          <p:nvPr/>
        </p:nvSpPr>
        <p:spPr>
          <a:xfrm flipH="1">
            <a:off x="9182905" y="1881724"/>
            <a:ext cx="2465363" cy="1884242"/>
          </a:xfrm>
          <a:prstGeom prst="wedgeEllipseCallout">
            <a:avLst/>
          </a:prstGeom>
          <a:gradFill flip="none" rotWithShape="1">
            <a:gsLst>
              <a:gs pos="0">
                <a:srgbClr val="FFC000">
                  <a:lumMod val="67000"/>
                </a:srgbClr>
              </a:gs>
              <a:gs pos="48000">
                <a:srgbClr val="FFC000">
                  <a:lumMod val="97000"/>
                  <a:lumOff val="3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Targeted Messages tailored for each segment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760FAD-DDBF-4848-8EA9-16B177122B83}"/>
              </a:ext>
            </a:extLst>
          </p:cNvPr>
          <p:cNvGrpSpPr/>
          <p:nvPr/>
        </p:nvGrpSpPr>
        <p:grpSpPr>
          <a:xfrm>
            <a:off x="438152" y="3630442"/>
            <a:ext cx="2664065" cy="2251827"/>
            <a:chOff x="698837" y="527453"/>
            <a:chExt cx="1280820" cy="123810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D661B90-F97E-4C7A-98D4-8A0F16D00B6B}"/>
                </a:ext>
              </a:extLst>
            </p:cNvPr>
            <p:cNvGrpSpPr/>
            <p:nvPr/>
          </p:nvGrpSpPr>
          <p:grpSpPr>
            <a:xfrm>
              <a:off x="1188159" y="535444"/>
              <a:ext cx="302178" cy="559342"/>
              <a:chOff x="838200" y="3354229"/>
              <a:chExt cx="986590" cy="1745830"/>
            </a:xfrm>
            <a:solidFill>
              <a:schemeClr val="bg2">
                <a:lumMod val="50000"/>
              </a:schemeClr>
            </a:solidFill>
          </p:grpSpPr>
          <p:sp>
            <p:nvSpPr>
              <p:cNvPr id="27" name="Flowchart: Delay 26">
                <a:extLst>
                  <a:ext uri="{FF2B5EF4-FFF2-40B4-BE49-F238E27FC236}">
                    <a16:creationId xmlns:a16="http://schemas.microsoft.com/office/drawing/2014/main" id="{F40EE710-F622-480C-9006-FA1F52047B7E}"/>
                  </a:ext>
                </a:extLst>
              </p:cNvPr>
              <p:cNvSpPr/>
              <p:nvPr/>
            </p:nvSpPr>
            <p:spPr>
              <a:xfrm rot="16200000">
                <a:off x="820153" y="4095422"/>
                <a:ext cx="1022684" cy="986590"/>
              </a:xfrm>
              <a:prstGeom prst="flowChartDelay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DA345F6-C53A-467E-B1DE-4517E74E6AF8}"/>
                  </a:ext>
                </a:extLst>
              </p:cNvPr>
              <p:cNvSpPr/>
              <p:nvPr/>
            </p:nvSpPr>
            <p:spPr>
              <a:xfrm>
                <a:off x="967539" y="3354229"/>
                <a:ext cx="727911" cy="847975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A1B73F2-3405-46C6-8861-A65894527434}"/>
                </a:ext>
              </a:extLst>
            </p:cNvPr>
            <p:cNvGrpSpPr/>
            <p:nvPr/>
          </p:nvGrpSpPr>
          <p:grpSpPr>
            <a:xfrm>
              <a:off x="1677479" y="527453"/>
              <a:ext cx="302178" cy="559342"/>
              <a:chOff x="838200" y="3354229"/>
              <a:chExt cx="986590" cy="1745830"/>
            </a:xfrm>
            <a:solidFill>
              <a:srgbClr val="FFFF00"/>
            </a:solidFill>
          </p:grpSpPr>
          <p:sp>
            <p:nvSpPr>
              <p:cNvPr id="25" name="Flowchart: Delay 24">
                <a:extLst>
                  <a:ext uri="{FF2B5EF4-FFF2-40B4-BE49-F238E27FC236}">
                    <a16:creationId xmlns:a16="http://schemas.microsoft.com/office/drawing/2014/main" id="{37CFB63E-2F84-410B-AE37-AD9B9FB22F00}"/>
                  </a:ext>
                </a:extLst>
              </p:cNvPr>
              <p:cNvSpPr/>
              <p:nvPr/>
            </p:nvSpPr>
            <p:spPr>
              <a:xfrm rot="16200000">
                <a:off x="820153" y="4095422"/>
                <a:ext cx="1022684" cy="986590"/>
              </a:xfrm>
              <a:prstGeom prst="flowChartDelay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D653F3E-F54C-4287-BB4F-AFDEB1D9074E}"/>
                  </a:ext>
                </a:extLst>
              </p:cNvPr>
              <p:cNvSpPr/>
              <p:nvPr/>
            </p:nvSpPr>
            <p:spPr>
              <a:xfrm>
                <a:off x="967539" y="3354229"/>
                <a:ext cx="727911" cy="847975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EB610A4-4DE5-4196-9E58-16FE974C487E}"/>
                </a:ext>
              </a:extLst>
            </p:cNvPr>
            <p:cNvGrpSpPr/>
            <p:nvPr/>
          </p:nvGrpSpPr>
          <p:grpSpPr>
            <a:xfrm>
              <a:off x="1188158" y="1176759"/>
              <a:ext cx="302178" cy="559342"/>
              <a:chOff x="838200" y="3354229"/>
              <a:chExt cx="986590" cy="1745830"/>
            </a:xfrm>
            <a:solidFill>
              <a:srgbClr val="996633"/>
            </a:solidFill>
          </p:grpSpPr>
          <p:sp>
            <p:nvSpPr>
              <p:cNvPr id="23" name="Flowchart: Delay 22">
                <a:extLst>
                  <a:ext uri="{FF2B5EF4-FFF2-40B4-BE49-F238E27FC236}">
                    <a16:creationId xmlns:a16="http://schemas.microsoft.com/office/drawing/2014/main" id="{BECB0508-AD00-4A49-B61C-43B92899A768}"/>
                  </a:ext>
                </a:extLst>
              </p:cNvPr>
              <p:cNvSpPr/>
              <p:nvPr/>
            </p:nvSpPr>
            <p:spPr>
              <a:xfrm rot="16200000">
                <a:off x="820153" y="4095422"/>
                <a:ext cx="1022684" cy="986590"/>
              </a:xfrm>
              <a:prstGeom prst="flowChartDelay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9C88D1D-CE25-4D7C-99D3-E74B34608A23}"/>
                  </a:ext>
                </a:extLst>
              </p:cNvPr>
              <p:cNvSpPr/>
              <p:nvPr/>
            </p:nvSpPr>
            <p:spPr>
              <a:xfrm>
                <a:off x="967539" y="3354229"/>
                <a:ext cx="727911" cy="847975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8E9A91C-AD0B-4B90-91DB-73CED1BE718B}"/>
                </a:ext>
              </a:extLst>
            </p:cNvPr>
            <p:cNvGrpSpPr/>
            <p:nvPr/>
          </p:nvGrpSpPr>
          <p:grpSpPr>
            <a:xfrm>
              <a:off x="698837" y="1206215"/>
              <a:ext cx="302178" cy="559342"/>
              <a:chOff x="838200" y="3354229"/>
              <a:chExt cx="986590" cy="1745830"/>
            </a:xfrm>
            <a:solidFill>
              <a:srgbClr val="7030A0"/>
            </a:solidFill>
          </p:grpSpPr>
          <p:sp>
            <p:nvSpPr>
              <p:cNvPr id="21" name="Flowchart: Delay 20">
                <a:extLst>
                  <a:ext uri="{FF2B5EF4-FFF2-40B4-BE49-F238E27FC236}">
                    <a16:creationId xmlns:a16="http://schemas.microsoft.com/office/drawing/2014/main" id="{3942A282-669B-4B63-8E54-2A053331B4F2}"/>
                  </a:ext>
                </a:extLst>
              </p:cNvPr>
              <p:cNvSpPr/>
              <p:nvPr/>
            </p:nvSpPr>
            <p:spPr>
              <a:xfrm rot="16200000">
                <a:off x="820153" y="4095422"/>
                <a:ext cx="1022684" cy="986590"/>
              </a:xfrm>
              <a:prstGeom prst="flowChartDelay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ED9B90D-3697-450B-A7C9-9FEC961C09F2}"/>
                  </a:ext>
                </a:extLst>
              </p:cNvPr>
              <p:cNvSpPr/>
              <p:nvPr/>
            </p:nvSpPr>
            <p:spPr>
              <a:xfrm>
                <a:off x="967539" y="3354229"/>
                <a:ext cx="727911" cy="847975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7A50808-C432-45CA-A071-4F56D93C2AF8}"/>
                </a:ext>
              </a:extLst>
            </p:cNvPr>
            <p:cNvGrpSpPr/>
            <p:nvPr/>
          </p:nvGrpSpPr>
          <p:grpSpPr>
            <a:xfrm>
              <a:off x="698839" y="543435"/>
              <a:ext cx="302178" cy="559342"/>
              <a:chOff x="838200" y="3354229"/>
              <a:chExt cx="986590" cy="1745830"/>
            </a:xfrm>
            <a:solidFill>
              <a:schemeClr val="accent2"/>
            </a:solidFill>
          </p:grpSpPr>
          <p:sp>
            <p:nvSpPr>
              <p:cNvPr id="19" name="Flowchart: Delay 18">
                <a:extLst>
                  <a:ext uri="{FF2B5EF4-FFF2-40B4-BE49-F238E27FC236}">
                    <a16:creationId xmlns:a16="http://schemas.microsoft.com/office/drawing/2014/main" id="{77CD2D42-18EF-4565-9DF6-A910F70BBB37}"/>
                  </a:ext>
                </a:extLst>
              </p:cNvPr>
              <p:cNvSpPr/>
              <p:nvPr/>
            </p:nvSpPr>
            <p:spPr>
              <a:xfrm rot="16200000">
                <a:off x="820153" y="4095422"/>
                <a:ext cx="1022684" cy="986590"/>
              </a:xfrm>
              <a:prstGeom prst="flowChartDelay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3B55D34-1BB7-4C81-87A4-9AD0A2BB380D}"/>
                  </a:ext>
                </a:extLst>
              </p:cNvPr>
              <p:cNvSpPr/>
              <p:nvPr/>
            </p:nvSpPr>
            <p:spPr>
              <a:xfrm>
                <a:off x="967539" y="3354229"/>
                <a:ext cx="727911" cy="847975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9B4C4B2-B24A-455E-BD0D-03425881F075}"/>
                </a:ext>
              </a:extLst>
            </p:cNvPr>
            <p:cNvGrpSpPr/>
            <p:nvPr/>
          </p:nvGrpSpPr>
          <p:grpSpPr>
            <a:xfrm flipH="1">
              <a:off x="1677479" y="1184750"/>
              <a:ext cx="302178" cy="559342"/>
              <a:chOff x="838200" y="3354229"/>
              <a:chExt cx="986590" cy="1745830"/>
            </a:xfrm>
            <a:solidFill>
              <a:srgbClr val="CC3300"/>
            </a:solidFill>
          </p:grpSpPr>
          <p:sp>
            <p:nvSpPr>
              <p:cNvPr id="17" name="Flowchart: Delay 16">
                <a:extLst>
                  <a:ext uri="{FF2B5EF4-FFF2-40B4-BE49-F238E27FC236}">
                    <a16:creationId xmlns:a16="http://schemas.microsoft.com/office/drawing/2014/main" id="{1629FD2A-1404-49FA-A027-D7D0000DDF25}"/>
                  </a:ext>
                </a:extLst>
              </p:cNvPr>
              <p:cNvSpPr/>
              <p:nvPr/>
            </p:nvSpPr>
            <p:spPr>
              <a:xfrm rot="16200000">
                <a:off x="820153" y="4095422"/>
                <a:ext cx="1022684" cy="986590"/>
              </a:xfrm>
              <a:prstGeom prst="flowChartDelay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98A2049-2243-4042-A4B4-AF41BDDD6B66}"/>
                  </a:ext>
                </a:extLst>
              </p:cNvPr>
              <p:cNvSpPr/>
              <p:nvPr/>
            </p:nvSpPr>
            <p:spPr>
              <a:xfrm>
                <a:off x="967539" y="3354229"/>
                <a:ext cx="727911" cy="847975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9" name="Graphic 48" descr="Arrow: Straight">
            <a:extLst>
              <a:ext uri="{FF2B5EF4-FFF2-40B4-BE49-F238E27FC236}">
                <a16:creationId xmlns:a16="http://schemas.microsoft.com/office/drawing/2014/main" id="{0E83047A-0B01-43FA-B27F-28BCC70124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3409917" y="4151669"/>
            <a:ext cx="914162" cy="914162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1E892BD-3BBB-45D0-9452-2C37AFE58991}"/>
              </a:ext>
            </a:extLst>
          </p:cNvPr>
          <p:cNvSpPr/>
          <p:nvPr/>
        </p:nvSpPr>
        <p:spPr bwMode="auto">
          <a:xfrm>
            <a:off x="4680394" y="1671800"/>
            <a:ext cx="3201880" cy="39638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W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7" charset="0"/>
                <a:ea typeface="+mn-ea"/>
                <a:cs typeface="+mn-cs"/>
              </a:rPr>
              <a:t>Segmentation Tool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E96987-5DA3-4C10-8605-0B066C5B802B}"/>
              </a:ext>
            </a:extLst>
          </p:cNvPr>
          <p:cNvSpPr/>
          <p:nvPr/>
        </p:nvSpPr>
        <p:spPr>
          <a:xfrm>
            <a:off x="112771" y="2116166"/>
            <a:ext cx="3919479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W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7" charset="0"/>
                <a:ea typeface="+mn-ea"/>
                <a:cs typeface="+mn-cs"/>
              </a:rPr>
              <a:t>Each segment is unique and requires tailored messages</a:t>
            </a:r>
          </a:p>
        </p:txBody>
      </p:sp>
      <p:pic>
        <p:nvPicPr>
          <p:cNvPr id="30" name="Graphic 29" descr="Arrow: Straight">
            <a:extLst>
              <a:ext uri="{FF2B5EF4-FFF2-40B4-BE49-F238E27FC236}">
                <a16:creationId xmlns:a16="http://schemas.microsoft.com/office/drawing/2014/main" id="{64516B87-47DE-4E5B-98EF-EAC6A8E7C2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939764" y="3576716"/>
            <a:ext cx="914162" cy="914162"/>
          </a:xfrm>
          <a:prstGeom prst="rect">
            <a:avLst/>
          </a:prstGeom>
        </p:spPr>
      </p:pic>
      <p:pic>
        <p:nvPicPr>
          <p:cNvPr id="31" name="Content Placeholder 6">
            <a:extLst>
              <a:ext uri="{FF2B5EF4-FFF2-40B4-BE49-F238E27FC236}">
                <a16:creationId xmlns:a16="http://schemas.microsoft.com/office/drawing/2014/main" id="{F47B7F8F-CB7D-475F-A37D-29356EA848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6" t="9670" r="5800" b="3174"/>
          <a:stretch/>
        </p:blipFill>
        <p:spPr>
          <a:xfrm>
            <a:off x="9151766" y="4753947"/>
            <a:ext cx="3003826" cy="2073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870C1A-300B-427C-993C-8BCBAD5628AE}"/>
              </a:ext>
            </a:extLst>
          </p:cNvPr>
          <p:cNvSpPr/>
          <p:nvPr/>
        </p:nvSpPr>
        <p:spPr>
          <a:xfrm>
            <a:off x="10009469" y="4303114"/>
            <a:ext cx="1349152" cy="369332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/>
                <a:cs typeface="Calibri"/>
              </a:rPr>
              <a:t>Painometer </a:t>
            </a:r>
            <a:endParaRPr lang="en-US" dirty="0">
              <a:solidFill>
                <a:srgbClr val="000000">
                  <a:lumMod val="95000"/>
                  <a:lumOff val="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220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EADF0E-A094-442F-B33E-1AC699AB0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84" y="365125"/>
            <a:ext cx="11873866" cy="1483991"/>
          </a:xfrm>
        </p:spPr>
        <p:txBody>
          <a:bodyPr>
            <a:normAutofit/>
          </a:bodyPr>
          <a:lstStyle/>
          <a:p>
            <a:r>
              <a:rPr lang="en-ZW" dirty="0">
                <a:solidFill>
                  <a:schemeClr val="tx1"/>
                </a:solidFill>
              </a:rPr>
              <a:t>HIVST to increase uptake of HIV prevention/VMMC 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BA32E4-BB05-41E3-84CB-C2F502385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1484" y="2057400"/>
            <a:ext cx="5535931" cy="4664075"/>
          </a:xfrm>
        </p:spPr>
        <p:txBody>
          <a:bodyPr>
            <a:normAutofit fontScale="85000" lnSpcReduction="10000"/>
          </a:bodyPr>
          <a:lstStyle/>
          <a:p>
            <a:r>
              <a:rPr lang="en-ZW" dirty="0"/>
              <a:t>Fear of HTS prior to VMMC prevents men from taking up services, especially among older men &gt;20 years *</a:t>
            </a:r>
          </a:p>
          <a:p>
            <a:r>
              <a:rPr lang="en-ZW" dirty="0"/>
              <a:t>Pre-screening with HIV self-test might alleviate the fear and increase demand and uptake of VMMC. </a:t>
            </a:r>
          </a:p>
          <a:p>
            <a:r>
              <a:rPr lang="en-ZW" dirty="0"/>
              <a:t>HIVST as entry point to engage on VMMC </a:t>
            </a:r>
          </a:p>
          <a:p>
            <a:r>
              <a:rPr lang="en-ZW" dirty="0" err="1"/>
              <a:t>Unitaid</a:t>
            </a:r>
            <a:r>
              <a:rPr lang="en-ZW" dirty="0"/>
              <a:t> funded STAR Initiative: evaluating public health impact of HIVST and sustainable models of distribution.</a:t>
            </a:r>
          </a:p>
          <a:p>
            <a:r>
              <a:rPr lang="en-ZW" dirty="0"/>
              <a:t>VMMC/HIVST model tested in 6 STAR countries  </a:t>
            </a:r>
          </a:p>
        </p:txBody>
      </p:sp>
      <p:pic>
        <p:nvPicPr>
          <p:cNvPr id="9" name="Content Placeholder 8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0855A4FA-C478-40D3-80A0-CC20859218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12" y="2141764"/>
            <a:ext cx="4920988" cy="328525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5302F-293B-4275-8559-B1748735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17665B4A-9771-46C1-B6FE-8AFE328D28BC}" type="slidenum">
              <a:rPr lang="en-US" smtClean="0"/>
              <a:pPr>
                <a:defRPr/>
              </a:pPr>
              <a:t>9</a:t>
            </a:fld>
            <a:endParaRPr lang="en-US" sz="1400" dirty="0">
              <a:latin typeface="Times" pitchFamily="27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C15E4D-4000-474A-A05B-B1D2D8AB82F4}"/>
              </a:ext>
            </a:extLst>
          </p:cNvPr>
          <p:cNvSpPr/>
          <p:nvPr/>
        </p:nvSpPr>
        <p:spPr>
          <a:xfrm>
            <a:off x="6229350" y="5719663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100" b="1" dirty="0">
                <a:latin typeface="Arial" panose="020B0604020202020204" pitchFamily="34" charset="0"/>
                <a:ea typeface="Arial" panose="020B0604020202020204" pitchFamily="34" charset="0"/>
              </a:rPr>
              <a:t>* Hatzold, </a:t>
            </a:r>
            <a:r>
              <a:rPr lang="fr-FR" sz="1100" dirty="0">
                <a:latin typeface="Arial" panose="020B0604020202020204" pitchFamily="34" charset="0"/>
                <a:ea typeface="Arial" panose="020B0604020202020204" pitchFamily="34" charset="0"/>
              </a:rPr>
              <a:t> Mavhu, Chatora, Cowan, et al. </a:t>
            </a:r>
            <a:r>
              <a:rPr lang="en-US" sz="1100" dirty="0">
                <a:latin typeface="Arial" panose="020B0604020202020204" pitchFamily="34" charset="0"/>
                <a:ea typeface="Arial" panose="020B0604020202020204" pitchFamily="34" charset="0"/>
              </a:rPr>
              <a:t>“Barriers and Motivators to Voluntary Medical Male Circumcision Uptake among Different Age Groups of Men in Zimbabwe: Results from a Mixed Methods Study.” </a:t>
            </a:r>
            <a:r>
              <a:rPr lang="en-US" sz="1100" i="1" dirty="0" err="1">
                <a:latin typeface="Arial" panose="020B0604020202020204" pitchFamily="34" charset="0"/>
                <a:ea typeface="Arial" panose="020B0604020202020204" pitchFamily="34" charset="0"/>
              </a:rPr>
              <a:t>PLoS</a:t>
            </a:r>
            <a:r>
              <a:rPr lang="en-US" sz="1100" i="1" dirty="0">
                <a:latin typeface="Arial" panose="020B0604020202020204" pitchFamily="34" charset="0"/>
                <a:ea typeface="Arial" panose="020B0604020202020204" pitchFamily="34" charset="0"/>
              </a:rPr>
              <a:t> ONE,</a:t>
            </a:r>
            <a:r>
              <a:rPr lang="en-US" sz="1100" dirty="0">
                <a:latin typeface="Arial" panose="020B0604020202020204" pitchFamily="34" charset="0"/>
                <a:ea typeface="Arial" panose="020B0604020202020204" pitchFamily="34" charset="0"/>
              </a:rPr>
              <a:t> 2014, 9(5): </a:t>
            </a:r>
            <a:endParaRPr lang="en-ZW" sz="1100" dirty="0"/>
          </a:p>
        </p:txBody>
      </p:sp>
    </p:spTree>
    <p:extLst>
      <p:ext uri="{BB962C8B-B14F-4D97-AF65-F5344CB8AC3E}">
        <p14:creationId xmlns:p14="http://schemas.microsoft.com/office/powerpoint/2010/main" val="196265859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2337</TotalTime>
  <Words>949</Words>
  <Application>Microsoft Office PowerPoint</Application>
  <PresentationFormat>Widescreen</PresentationFormat>
  <Paragraphs>159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Arial Black</vt:lpstr>
      <vt:lpstr>Arial Narrow</vt:lpstr>
      <vt:lpstr>Calibri</vt:lpstr>
      <vt:lpstr>Calibri Light</vt:lpstr>
      <vt:lpstr>Courier New</vt:lpstr>
      <vt:lpstr>Georgia</vt:lpstr>
      <vt:lpstr>Times</vt:lpstr>
      <vt:lpstr>Verdana</vt:lpstr>
      <vt:lpstr>Wingdings</vt:lpstr>
      <vt:lpstr>1_Office Theme</vt:lpstr>
      <vt:lpstr>Office Theme</vt:lpstr>
      <vt:lpstr> HIV SELF-TESTING AFRICA</vt:lpstr>
      <vt:lpstr> Background</vt:lpstr>
      <vt:lpstr> Zimbabwe and Malawi Population HIV Impact Assessments 2015/2016</vt:lpstr>
      <vt:lpstr>A BIG intent-action gap – Why?</vt:lpstr>
      <vt:lpstr> Barriers to VMMC uptake: population-based survey</vt:lpstr>
      <vt:lpstr>Qualitative barriers</vt:lpstr>
      <vt:lpstr>Market Research Quantification/ Segmentation </vt:lpstr>
      <vt:lpstr>Targeted demand creation: HCD-informed approach </vt:lpstr>
      <vt:lpstr>HIVST to increase uptake of HIV prevention/VMMC  </vt:lpstr>
      <vt:lpstr> Innovation: HIV self-testing within VMMC mobilization</vt:lpstr>
      <vt:lpstr> Results: HIV self-testing within VMMC mobilization</vt:lpstr>
      <vt:lpstr>HIVST Survey results</vt:lpstr>
      <vt:lpstr> Qualitative results – HIVST</vt:lpstr>
      <vt:lpstr>Summary and Conclusions</vt:lpstr>
      <vt:lpstr>Acknowledgements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Karin Hatzold</cp:lastModifiedBy>
  <cp:revision>209</cp:revision>
  <cp:lastPrinted>2018-07-17T10:31:37Z</cp:lastPrinted>
  <dcterms:created xsi:type="dcterms:W3CDTF">2016-02-22T20:27:22Z</dcterms:created>
  <dcterms:modified xsi:type="dcterms:W3CDTF">2019-07-23T17:47:08Z</dcterms:modified>
</cp:coreProperties>
</file>